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73" r:id="rId16"/>
    <p:sldId id="274" r:id="rId17"/>
    <p:sldId id="275" r:id="rId18"/>
    <p:sldId id="269"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112"/>
    <p:restoredTop sz="94674"/>
  </p:normalViewPr>
  <p:slideViewPr>
    <p:cSldViewPr snapToGrid="0" snapToObjects="1">
      <p:cViewPr varScale="1">
        <p:scale>
          <a:sx n="175" d="100"/>
          <a:sy n="175" d="100"/>
        </p:scale>
        <p:origin x="11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6/9/21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446C117F-5CCF-4837-BE5F-2B92066CAFAF}" type="datetimeFigureOut">
              <a:rPr lang="en-US" dirty="0"/>
              <a:t>6/9/21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4EB90BD-B6CE-46B7-997F-7313B992CCDC}" type="datetimeFigureOut">
              <a:rPr lang="en-US" dirty="0"/>
              <a:t>6/9/21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CDB9D11F-B188-461D-B23F-39381795C052}" type="datetimeFigureOut">
              <a:rPr lang="en-US" dirty="0"/>
              <a:t>6/9/21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52E6D8D9-55A2-4063-B0F3-121F44549695}" type="datetimeFigureOut">
              <a:rPr lang="en-US" dirty="0"/>
              <a:t>6/9/21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3" name="Date Placeholder 2"/>
          <p:cNvSpPr>
            <a:spLocks noGrp="1"/>
          </p:cNvSpPr>
          <p:nvPr>
            <p:ph type="dt" sz="half" idx="10"/>
          </p:nvPr>
        </p:nvSpPr>
        <p:spPr/>
        <p:txBody>
          <a:bodyPr/>
          <a:lstStyle/>
          <a:p>
            <a:fld id="{D4B24536-994D-4021-A283-9F449C0DB509}" type="datetimeFigureOut">
              <a:rPr lang="en-US" dirty="0"/>
              <a:t>6/9/21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3" name="Date Placeholder 2"/>
          <p:cNvSpPr>
            <a:spLocks noGrp="1"/>
          </p:cNvSpPr>
          <p:nvPr>
            <p:ph type="dt" sz="half" idx="10"/>
          </p:nvPr>
        </p:nvSpPr>
        <p:spPr/>
        <p:txBody>
          <a:bodyPr/>
          <a:lstStyle/>
          <a:p>
            <a:fld id="{3CBBBB78-C96F-47B7-AB17-D852CA960AC9}" type="datetimeFigureOut">
              <a:rPr lang="en-US" dirty="0"/>
              <a:t>6/9/21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6/9/21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6/9/21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6/9/21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0578ACC-22D6-47C1-A373-4FD133E34F3C}" type="datetimeFigureOut">
              <a:rPr lang="en-US" dirty="0"/>
              <a:t>6/9/21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6/9/21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80322" y="3030008"/>
            <a:ext cx="4698355" cy="2906179"/>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5594123" y="3030008"/>
            <a:ext cx="4700059" cy="2906179"/>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6/9/21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6/9/21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6/9/21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E331444B-B92B-4E27-8C94-BB93EAF5CB18}" type="datetimeFigureOut">
              <a:rPr lang="en-US" dirty="0"/>
              <a:t>6/9/21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363EFA5E-FA76-400D-B3DC-F0BA90E6D107}" type="datetimeFigureOut">
              <a:rPr lang="en-US" dirty="0"/>
              <a:t>6/9/21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6/9/21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20EDC3-0856-5D4E-A5F0-655CC9340AF6}"/>
              </a:ext>
            </a:extLst>
          </p:cNvPr>
          <p:cNvSpPr>
            <a:spLocks noGrp="1"/>
          </p:cNvSpPr>
          <p:nvPr>
            <p:ph type="ctrTitle"/>
          </p:nvPr>
        </p:nvSpPr>
        <p:spPr/>
        <p:txBody>
          <a:bodyPr/>
          <a:lstStyle/>
          <a:p>
            <a:r>
              <a:rPr lang="it-IT" dirty="0"/>
              <a:t>I.C. «</a:t>
            </a:r>
            <a:r>
              <a:rPr lang="it-IT" dirty="0" err="1"/>
              <a:t>Racioppi</a:t>
            </a:r>
            <a:r>
              <a:rPr lang="it-IT" dirty="0"/>
              <a:t>» - Moliterno</a:t>
            </a:r>
          </a:p>
        </p:txBody>
      </p:sp>
      <p:sp>
        <p:nvSpPr>
          <p:cNvPr id="3" name="Sottotitolo 2">
            <a:extLst>
              <a:ext uri="{FF2B5EF4-FFF2-40B4-BE49-F238E27FC236}">
                <a16:creationId xmlns:a16="http://schemas.microsoft.com/office/drawing/2014/main" id="{89225326-700A-804A-9916-DE8C3EE148BE}"/>
              </a:ext>
            </a:extLst>
          </p:cNvPr>
          <p:cNvSpPr>
            <a:spLocks noGrp="1"/>
          </p:cNvSpPr>
          <p:nvPr>
            <p:ph type="subTitle" idx="1"/>
          </p:nvPr>
        </p:nvSpPr>
        <p:spPr/>
        <p:txBody>
          <a:bodyPr anchor="ctr">
            <a:normAutofit/>
          </a:bodyPr>
          <a:lstStyle/>
          <a:p>
            <a:r>
              <a:rPr lang="it-IT" sz="3600" b="1" dirty="0"/>
              <a:t>GESTIONE DELLO SCRUTINIO ONLINE</a:t>
            </a:r>
          </a:p>
        </p:txBody>
      </p:sp>
      <p:sp>
        <p:nvSpPr>
          <p:cNvPr id="4" name="CasellaDiTesto 3">
            <a:extLst>
              <a:ext uri="{FF2B5EF4-FFF2-40B4-BE49-F238E27FC236}">
                <a16:creationId xmlns:a16="http://schemas.microsoft.com/office/drawing/2014/main" id="{080F79E3-27C4-8B48-8A29-81C719B4FB3C}"/>
              </a:ext>
            </a:extLst>
          </p:cNvPr>
          <p:cNvSpPr txBox="1"/>
          <p:nvPr/>
        </p:nvSpPr>
        <p:spPr>
          <a:xfrm>
            <a:off x="8149771" y="5958115"/>
            <a:ext cx="3476172" cy="369332"/>
          </a:xfrm>
          <a:prstGeom prst="rect">
            <a:avLst/>
          </a:prstGeom>
          <a:noFill/>
        </p:spPr>
        <p:txBody>
          <a:bodyPr wrap="square" rtlCol="0">
            <a:spAutoFit/>
          </a:bodyPr>
          <a:lstStyle/>
          <a:p>
            <a:r>
              <a:rPr lang="it-IT" dirty="0"/>
              <a:t>A cura del prof. Nunzio Vetrano</a:t>
            </a:r>
          </a:p>
        </p:txBody>
      </p:sp>
    </p:spTree>
    <p:extLst>
      <p:ext uri="{BB962C8B-B14F-4D97-AF65-F5344CB8AC3E}">
        <p14:creationId xmlns:p14="http://schemas.microsoft.com/office/powerpoint/2010/main" val="170204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81F994-BC2A-B24A-8763-F1AA0EB4DF8D}"/>
              </a:ext>
            </a:extLst>
          </p:cNvPr>
          <p:cNvSpPr>
            <a:spLocks noGrp="1"/>
          </p:cNvSpPr>
          <p:nvPr>
            <p:ph type="title"/>
          </p:nvPr>
        </p:nvSpPr>
        <p:spPr/>
        <p:txBody>
          <a:bodyPr>
            <a:normAutofit/>
          </a:bodyPr>
          <a:lstStyle/>
          <a:p>
            <a:r>
              <a:rPr lang="it-IT" sz="2400" dirty="0"/>
              <a:t>Nella schermata che apparirà sceglieremo tra i due modelli di verbale online presenti, a seconda che la nostra sia una classe intermedia o terminale.</a:t>
            </a:r>
          </a:p>
        </p:txBody>
      </p:sp>
      <p:pic>
        <p:nvPicPr>
          <p:cNvPr id="5" name="Segnaposto contenuto 4">
            <a:extLst>
              <a:ext uri="{FF2B5EF4-FFF2-40B4-BE49-F238E27FC236}">
                <a16:creationId xmlns:a16="http://schemas.microsoft.com/office/drawing/2014/main" id="{6E90FB90-14C1-3740-BD64-84AAE386C5D0}"/>
              </a:ext>
            </a:extLst>
          </p:cNvPr>
          <p:cNvPicPr>
            <a:picLocks noGrp="1" noChangeAspect="1"/>
          </p:cNvPicPr>
          <p:nvPr>
            <p:ph idx="1"/>
          </p:nvPr>
        </p:nvPicPr>
        <p:blipFill>
          <a:blip r:embed="rId2"/>
          <a:stretch>
            <a:fillRect/>
          </a:stretch>
        </p:blipFill>
        <p:spPr>
          <a:xfrm>
            <a:off x="91440" y="2091690"/>
            <a:ext cx="11967210" cy="4673263"/>
          </a:xfrm>
          <a:ln>
            <a:solidFill>
              <a:schemeClr val="accent1"/>
            </a:solidFill>
          </a:ln>
        </p:spPr>
      </p:pic>
    </p:spTree>
    <p:extLst>
      <p:ext uri="{BB962C8B-B14F-4D97-AF65-F5344CB8AC3E}">
        <p14:creationId xmlns:p14="http://schemas.microsoft.com/office/powerpoint/2010/main" val="2347247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F8F8F7-34B0-1046-94BC-8AE4845DB122}"/>
              </a:ext>
            </a:extLst>
          </p:cNvPr>
          <p:cNvSpPr>
            <a:spLocks noGrp="1"/>
          </p:cNvSpPr>
          <p:nvPr>
            <p:ph type="title"/>
          </p:nvPr>
        </p:nvSpPr>
        <p:spPr/>
        <p:txBody>
          <a:bodyPr>
            <a:normAutofit/>
          </a:bodyPr>
          <a:lstStyle/>
          <a:p>
            <a:r>
              <a:rPr lang="it-IT" sz="2400" dirty="0"/>
              <a:t>Questo è il verbale che andrà compilato: ricordiamoci di indicare la piattaforma e la data di invio ai docenti del consiglio di classe e di incollare il link inoltrato ai docenti</a:t>
            </a:r>
          </a:p>
        </p:txBody>
      </p:sp>
      <p:pic>
        <p:nvPicPr>
          <p:cNvPr id="5" name="Segnaposto contenuto 4">
            <a:extLst>
              <a:ext uri="{FF2B5EF4-FFF2-40B4-BE49-F238E27FC236}">
                <a16:creationId xmlns:a16="http://schemas.microsoft.com/office/drawing/2014/main" id="{5A536434-9BB8-3D42-8316-FBE11316CCA0}"/>
              </a:ext>
            </a:extLst>
          </p:cNvPr>
          <p:cNvPicPr>
            <a:picLocks noGrp="1" noChangeAspect="1"/>
          </p:cNvPicPr>
          <p:nvPr>
            <p:ph idx="1"/>
          </p:nvPr>
        </p:nvPicPr>
        <p:blipFill>
          <a:blip r:embed="rId2"/>
          <a:stretch>
            <a:fillRect/>
          </a:stretch>
        </p:blipFill>
        <p:spPr>
          <a:xfrm>
            <a:off x="137160" y="2080260"/>
            <a:ext cx="11887200" cy="4691122"/>
          </a:xfrm>
        </p:spPr>
      </p:pic>
      <p:sp>
        <p:nvSpPr>
          <p:cNvPr id="6" name="Freccia destra 5">
            <a:extLst>
              <a:ext uri="{FF2B5EF4-FFF2-40B4-BE49-F238E27FC236}">
                <a16:creationId xmlns:a16="http://schemas.microsoft.com/office/drawing/2014/main" id="{CE525CB9-3A54-CE42-85AE-AA10317F19B4}"/>
              </a:ext>
            </a:extLst>
          </p:cNvPr>
          <p:cNvSpPr/>
          <p:nvPr/>
        </p:nvSpPr>
        <p:spPr>
          <a:xfrm rot="10800000">
            <a:off x="6887028" y="4847770"/>
            <a:ext cx="978408" cy="283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5335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BAC705-3C48-3D4C-9A02-E1AE1390DCD5}"/>
              </a:ext>
            </a:extLst>
          </p:cNvPr>
          <p:cNvSpPr>
            <a:spLocks noGrp="1"/>
          </p:cNvSpPr>
          <p:nvPr>
            <p:ph type="title"/>
          </p:nvPr>
        </p:nvSpPr>
        <p:spPr/>
        <p:txBody>
          <a:bodyPr>
            <a:normAutofit/>
          </a:bodyPr>
          <a:lstStyle/>
          <a:p>
            <a:r>
              <a:rPr lang="it-IT" sz="2800" dirty="0"/>
              <a:t>Una volta completato il verbale, cliccare su ANTEPRIMA DI STAMPA</a:t>
            </a:r>
          </a:p>
        </p:txBody>
      </p:sp>
      <p:pic>
        <p:nvPicPr>
          <p:cNvPr id="5" name="Segnaposto contenuto 4">
            <a:extLst>
              <a:ext uri="{FF2B5EF4-FFF2-40B4-BE49-F238E27FC236}">
                <a16:creationId xmlns:a16="http://schemas.microsoft.com/office/drawing/2014/main" id="{E865A59C-A0F0-F244-A460-41EDACFF3AC9}"/>
              </a:ext>
            </a:extLst>
          </p:cNvPr>
          <p:cNvPicPr>
            <a:picLocks noGrp="1" noChangeAspect="1"/>
          </p:cNvPicPr>
          <p:nvPr>
            <p:ph idx="1"/>
          </p:nvPr>
        </p:nvPicPr>
        <p:blipFill>
          <a:blip r:embed="rId2"/>
          <a:stretch>
            <a:fillRect/>
          </a:stretch>
        </p:blipFill>
        <p:spPr>
          <a:xfrm>
            <a:off x="87086" y="2075543"/>
            <a:ext cx="11981543" cy="4705931"/>
          </a:xfrm>
        </p:spPr>
      </p:pic>
      <p:sp>
        <p:nvSpPr>
          <p:cNvPr id="6" name="Rettangolo 5">
            <a:extLst>
              <a:ext uri="{FF2B5EF4-FFF2-40B4-BE49-F238E27FC236}">
                <a16:creationId xmlns:a16="http://schemas.microsoft.com/office/drawing/2014/main" id="{09A3F7A1-F04B-E844-9788-29F78C499200}"/>
              </a:ext>
            </a:extLst>
          </p:cNvPr>
          <p:cNvSpPr/>
          <p:nvPr/>
        </p:nvSpPr>
        <p:spPr>
          <a:xfrm>
            <a:off x="232229" y="3737429"/>
            <a:ext cx="1690914" cy="1023257"/>
          </a:xfrm>
          <a:prstGeom prst="rect">
            <a:avLst/>
          </a:prstGeom>
          <a:solidFill>
            <a:schemeClr val="accent4">
              <a:lumMod val="20000"/>
              <a:lumOff val="80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destra 6">
            <a:extLst>
              <a:ext uri="{FF2B5EF4-FFF2-40B4-BE49-F238E27FC236}">
                <a16:creationId xmlns:a16="http://schemas.microsoft.com/office/drawing/2014/main" id="{81F18898-231C-5147-B0CB-D7F86ADEEC7C}"/>
              </a:ext>
            </a:extLst>
          </p:cNvPr>
          <p:cNvSpPr/>
          <p:nvPr/>
        </p:nvSpPr>
        <p:spPr>
          <a:xfrm rot="16200000">
            <a:off x="10922725" y="3092269"/>
            <a:ext cx="978408" cy="31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68098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557731-E211-514F-A03A-D117601C2B39}"/>
              </a:ext>
            </a:extLst>
          </p:cNvPr>
          <p:cNvSpPr>
            <a:spLocks noGrp="1"/>
          </p:cNvSpPr>
          <p:nvPr>
            <p:ph type="title"/>
          </p:nvPr>
        </p:nvSpPr>
        <p:spPr/>
        <p:txBody>
          <a:bodyPr>
            <a:normAutofit fontScale="90000"/>
          </a:bodyPr>
          <a:lstStyle/>
          <a:p>
            <a:r>
              <a:rPr lang="it-IT" sz="2800" dirty="0"/>
              <a:t>Come abbiamo già fatto con il tabellone, clicchiamo sulla freccia per scaricare il documento e salvarlo nel nostro computer.</a:t>
            </a:r>
          </a:p>
        </p:txBody>
      </p:sp>
      <p:pic>
        <p:nvPicPr>
          <p:cNvPr id="5" name="Segnaposto contenuto 4">
            <a:extLst>
              <a:ext uri="{FF2B5EF4-FFF2-40B4-BE49-F238E27FC236}">
                <a16:creationId xmlns:a16="http://schemas.microsoft.com/office/drawing/2014/main" id="{F7AE5987-B88C-3C49-BE5A-DC575A9F4328}"/>
              </a:ext>
            </a:extLst>
          </p:cNvPr>
          <p:cNvPicPr>
            <a:picLocks noGrp="1" noChangeAspect="1"/>
          </p:cNvPicPr>
          <p:nvPr>
            <p:ph idx="1"/>
          </p:nvPr>
        </p:nvPicPr>
        <p:blipFill>
          <a:blip r:embed="rId2"/>
          <a:stretch>
            <a:fillRect/>
          </a:stretch>
        </p:blipFill>
        <p:spPr>
          <a:xfrm>
            <a:off x="114300" y="2068830"/>
            <a:ext cx="11898630" cy="4700053"/>
          </a:xfrm>
        </p:spPr>
      </p:pic>
      <p:sp>
        <p:nvSpPr>
          <p:cNvPr id="6" name="Freccia destra 5">
            <a:extLst>
              <a:ext uri="{FF2B5EF4-FFF2-40B4-BE49-F238E27FC236}">
                <a16:creationId xmlns:a16="http://schemas.microsoft.com/office/drawing/2014/main" id="{DF72D289-4CD7-574A-8234-3143578C061F}"/>
              </a:ext>
            </a:extLst>
          </p:cNvPr>
          <p:cNvSpPr/>
          <p:nvPr/>
        </p:nvSpPr>
        <p:spPr>
          <a:xfrm rot="17240966">
            <a:off x="10610304" y="3390952"/>
            <a:ext cx="978408" cy="287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9998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06A6CE-D556-E549-B02C-83FEEC8A7783}"/>
              </a:ext>
            </a:extLst>
          </p:cNvPr>
          <p:cNvSpPr>
            <a:spLocks noGrp="1"/>
          </p:cNvSpPr>
          <p:nvPr>
            <p:ph type="title"/>
          </p:nvPr>
        </p:nvSpPr>
        <p:spPr/>
        <p:txBody>
          <a:bodyPr>
            <a:normAutofit fontScale="90000"/>
          </a:bodyPr>
          <a:lstStyle/>
          <a:p>
            <a:pPr algn="just"/>
            <a:r>
              <a:rPr lang="it-IT" sz="2800" dirty="0"/>
              <a:t>Per poter firmare i due documenti (tabellone e verbale), il Dirigente o il coordinatore li pubblicherà in bacheca docenti attraverso GESTIONE BACHECA</a:t>
            </a:r>
          </a:p>
        </p:txBody>
      </p:sp>
      <p:pic>
        <p:nvPicPr>
          <p:cNvPr id="5" name="Segnaposto contenuto 4">
            <a:extLst>
              <a:ext uri="{FF2B5EF4-FFF2-40B4-BE49-F238E27FC236}">
                <a16:creationId xmlns:a16="http://schemas.microsoft.com/office/drawing/2014/main" id="{53EEAC8D-3896-0247-B5B9-D747D77789D9}"/>
              </a:ext>
            </a:extLst>
          </p:cNvPr>
          <p:cNvPicPr>
            <a:picLocks noGrp="1" noChangeAspect="1"/>
          </p:cNvPicPr>
          <p:nvPr>
            <p:ph idx="1"/>
          </p:nvPr>
        </p:nvPicPr>
        <p:blipFill>
          <a:blip r:embed="rId2"/>
          <a:stretch>
            <a:fillRect/>
          </a:stretch>
        </p:blipFill>
        <p:spPr>
          <a:xfrm>
            <a:off x="94343" y="2053772"/>
            <a:ext cx="12017828" cy="4714550"/>
          </a:xfrm>
        </p:spPr>
      </p:pic>
      <p:sp>
        <p:nvSpPr>
          <p:cNvPr id="6" name="Rettangolo 5">
            <a:extLst>
              <a:ext uri="{FF2B5EF4-FFF2-40B4-BE49-F238E27FC236}">
                <a16:creationId xmlns:a16="http://schemas.microsoft.com/office/drawing/2014/main" id="{070BCF3A-C891-1D4E-BA26-4001DE55EA10}"/>
              </a:ext>
            </a:extLst>
          </p:cNvPr>
          <p:cNvSpPr/>
          <p:nvPr/>
        </p:nvSpPr>
        <p:spPr>
          <a:xfrm>
            <a:off x="1894114" y="3287486"/>
            <a:ext cx="2126343" cy="2177143"/>
          </a:xfrm>
          <a:prstGeom prst="rect">
            <a:avLst/>
          </a:prstGeom>
          <a:solidFill>
            <a:schemeClr val="accent4">
              <a:lumMod val="20000"/>
              <a:lumOff val="80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62134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255650-9D66-0343-8B96-46BE233941AB}"/>
              </a:ext>
            </a:extLst>
          </p:cNvPr>
          <p:cNvSpPr>
            <a:spLocks noGrp="1"/>
          </p:cNvSpPr>
          <p:nvPr>
            <p:ph type="title"/>
          </p:nvPr>
        </p:nvSpPr>
        <p:spPr/>
        <p:txBody>
          <a:bodyPr/>
          <a:lstStyle/>
          <a:p>
            <a:r>
              <a:rPr lang="it-IT" dirty="0"/>
              <a:t>Apriamo dunque la sezione Bacheca, Gestione Bacheca e clicchiamo su Aggiungi</a:t>
            </a:r>
          </a:p>
        </p:txBody>
      </p:sp>
      <p:pic>
        <p:nvPicPr>
          <p:cNvPr id="5" name="Segnaposto contenuto 4">
            <a:extLst>
              <a:ext uri="{FF2B5EF4-FFF2-40B4-BE49-F238E27FC236}">
                <a16:creationId xmlns:a16="http://schemas.microsoft.com/office/drawing/2014/main" id="{77BEF6B4-8CF4-C64B-A870-0FD2B2AD4A7F}"/>
              </a:ext>
            </a:extLst>
          </p:cNvPr>
          <p:cNvPicPr>
            <a:picLocks noGrp="1" noChangeAspect="1"/>
          </p:cNvPicPr>
          <p:nvPr>
            <p:ph idx="1"/>
          </p:nvPr>
        </p:nvPicPr>
        <p:blipFill>
          <a:blip r:embed="rId2"/>
          <a:stretch>
            <a:fillRect/>
          </a:stretch>
        </p:blipFill>
        <p:spPr>
          <a:xfrm>
            <a:off x="109330" y="2077278"/>
            <a:ext cx="11996531" cy="4681331"/>
          </a:xfrm>
        </p:spPr>
      </p:pic>
      <p:sp>
        <p:nvSpPr>
          <p:cNvPr id="6" name="Freccia destra 5">
            <a:extLst>
              <a:ext uri="{FF2B5EF4-FFF2-40B4-BE49-F238E27FC236}">
                <a16:creationId xmlns:a16="http://schemas.microsoft.com/office/drawing/2014/main" id="{2A0201CB-DC72-574A-AC87-47EE5DD223D9}"/>
              </a:ext>
            </a:extLst>
          </p:cNvPr>
          <p:cNvSpPr/>
          <p:nvPr/>
        </p:nvSpPr>
        <p:spPr>
          <a:xfrm rot="2025663">
            <a:off x="10620672" y="2133341"/>
            <a:ext cx="978408" cy="308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7570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B1EA09-5704-484B-9AC1-40FCE78F7C5A}"/>
              </a:ext>
            </a:extLst>
          </p:cNvPr>
          <p:cNvSpPr>
            <a:spLocks noGrp="1"/>
          </p:cNvSpPr>
          <p:nvPr>
            <p:ph type="title"/>
          </p:nvPr>
        </p:nvSpPr>
        <p:spPr>
          <a:xfrm>
            <a:off x="680321" y="268357"/>
            <a:ext cx="9613861" cy="1967947"/>
          </a:xfrm>
        </p:spPr>
        <p:txBody>
          <a:bodyPr>
            <a:noAutofit/>
          </a:bodyPr>
          <a:lstStyle/>
          <a:p>
            <a:pPr algn="just"/>
            <a:r>
              <a:rPr lang="it-IT" sz="2400" dirty="0"/>
              <a:t>Inseriamo la descrizione, come da esempio. Per quanto riguarda la categoria, scegliamo tra le  categorie specifiche per i verbali. In questo caso la classe III della Secondaria di Spinoso</a:t>
            </a:r>
          </a:p>
        </p:txBody>
      </p:sp>
      <p:pic>
        <p:nvPicPr>
          <p:cNvPr id="8" name="Segnaposto contenuto 7">
            <a:extLst>
              <a:ext uri="{FF2B5EF4-FFF2-40B4-BE49-F238E27FC236}">
                <a16:creationId xmlns:a16="http://schemas.microsoft.com/office/drawing/2014/main" id="{FD7A687C-2490-3F4B-9D82-6A4BD21D5373}"/>
              </a:ext>
            </a:extLst>
          </p:cNvPr>
          <p:cNvPicPr>
            <a:picLocks noGrp="1" noChangeAspect="1"/>
          </p:cNvPicPr>
          <p:nvPr>
            <p:ph idx="1"/>
          </p:nvPr>
        </p:nvPicPr>
        <p:blipFill>
          <a:blip r:embed="rId2"/>
          <a:stretch>
            <a:fillRect/>
          </a:stretch>
        </p:blipFill>
        <p:spPr>
          <a:xfrm>
            <a:off x="82061" y="2086708"/>
            <a:ext cx="12016153" cy="4689230"/>
          </a:xfrm>
        </p:spPr>
      </p:pic>
      <p:sp>
        <p:nvSpPr>
          <p:cNvPr id="10" name="Freccia destra 9">
            <a:extLst>
              <a:ext uri="{FF2B5EF4-FFF2-40B4-BE49-F238E27FC236}">
                <a16:creationId xmlns:a16="http://schemas.microsoft.com/office/drawing/2014/main" id="{69EF9C32-45A0-A54F-B47E-CA7FE167D413}"/>
              </a:ext>
            </a:extLst>
          </p:cNvPr>
          <p:cNvSpPr/>
          <p:nvPr/>
        </p:nvSpPr>
        <p:spPr>
          <a:xfrm rot="8885562">
            <a:off x="4501333" y="5743029"/>
            <a:ext cx="978408" cy="308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0839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C04333-E772-AD47-BA97-C9705A91D655}"/>
              </a:ext>
            </a:extLst>
          </p:cNvPr>
          <p:cNvSpPr>
            <a:spLocks noGrp="1"/>
          </p:cNvSpPr>
          <p:nvPr>
            <p:ph type="title"/>
          </p:nvPr>
        </p:nvSpPr>
        <p:spPr/>
        <p:txBody>
          <a:bodyPr/>
          <a:lstStyle/>
          <a:p>
            <a:pPr algn="just"/>
            <a:r>
              <a:rPr lang="it-IT" dirty="0"/>
              <a:t>Inseriamo gli allegati precedentemente salvati nel nostro computer</a:t>
            </a:r>
          </a:p>
        </p:txBody>
      </p:sp>
      <p:pic>
        <p:nvPicPr>
          <p:cNvPr id="5" name="Segnaposto contenuto 4">
            <a:extLst>
              <a:ext uri="{FF2B5EF4-FFF2-40B4-BE49-F238E27FC236}">
                <a16:creationId xmlns:a16="http://schemas.microsoft.com/office/drawing/2014/main" id="{E2622445-8064-7242-B73E-93C253AFDE2F}"/>
              </a:ext>
            </a:extLst>
          </p:cNvPr>
          <p:cNvPicPr>
            <a:picLocks noGrp="1" noChangeAspect="1"/>
          </p:cNvPicPr>
          <p:nvPr>
            <p:ph idx="1"/>
          </p:nvPr>
        </p:nvPicPr>
        <p:blipFill>
          <a:blip r:embed="rId2"/>
          <a:stretch>
            <a:fillRect/>
          </a:stretch>
        </p:blipFill>
        <p:spPr>
          <a:xfrm>
            <a:off x="89452" y="2087218"/>
            <a:ext cx="11936895" cy="4653416"/>
          </a:xfrm>
        </p:spPr>
      </p:pic>
    </p:spTree>
    <p:extLst>
      <p:ext uri="{BB962C8B-B14F-4D97-AF65-F5344CB8AC3E}">
        <p14:creationId xmlns:p14="http://schemas.microsoft.com/office/powerpoint/2010/main" val="4202325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A25EF7-D65C-674D-A4A7-CE351B407A09}"/>
              </a:ext>
            </a:extLst>
          </p:cNvPr>
          <p:cNvSpPr>
            <a:spLocks noGrp="1"/>
          </p:cNvSpPr>
          <p:nvPr>
            <p:ph type="title"/>
          </p:nvPr>
        </p:nvSpPr>
        <p:spPr/>
        <p:txBody>
          <a:bodyPr>
            <a:normAutofit/>
          </a:bodyPr>
          <a:lstStyle/>
          <a:p>
            <a:r>
              <a:rPr lang="it-IT" sz="2400" dirty="0"/>
              <a:t>Inseriamo infine i destinatari che ovviamente saranno i docenti della nostra classe (nell’esempio la II A di Spinoso) che dovranno prendere visione degli allegati. </a:t>
            </a:r>
          </a:p>
        </p:txBody>
      </p:sp>
      <p:pic>
        <p:nvPicPr>
          <p:cNvPr id="5" name="Segnaposto contenuto 4">
            <a:extLst>
              <a:ext uri="{FF2B5EF4-FFF2-40B4-BE49-F238E27FC236}">
                <a16:creationId xmlns:a16="http://schemas.microsoft.com/office/drawing/2014/main" id="{BCC5FD29-5661-8D4F-8144-0E6CBD4BBBD5}"/>
              </a:ext>
            </a:extLst>
          </p:cNvPr>
          <p:cNvPicPr>
            <a:picLocks noGrp="1" noChangeAspect="1"/>
          </p:cNvPicPr>
          <p:nvPr>
            <p:ph idx="1"/>
          </p:nvPr>
        </p:nvPicPr>
        <p:blipFill>
          <a:blip r:embed="rId2"/>
          <a:stretch>
            <a:fillRect/>
          </a:stretch>
        </p:blipFill>
        <p:spPr>
          <a:xfrm>
            <a:off x="87086" y="2104572"/>
            <a:ext cx="12003314" cy="4680856"/>
          </a:xfrm>
        </p:spPr>
      </p:pic>
    </p:spTree>
    <p:extLst>
      <p:ext uri="{BB962C8B-B14F-4D97-AF65-F5344CB8AC3E}">
        <p14:creationId xmlns:p14="http://schemas.microsoft.com/office/powerpoint/2010/main" val="2414908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86346F-E4E8-0247-8216-6AA69EC2AD62}"/>
              </a:ext>
            </a:extLst>
          </p:cNvPr>
          <p:cNvSpPr>
            <a:spLocks noGrp="1"/>
          </p:cNvSpPr>
          <p:nvPr>
            <p:ph type="title"/>
          </p:nvPr>
        </p:nvSpPr>
        <p:spPr>
          <a:xfrm>
            <a:off x="101601" y="753228"/>
            <a:ext cx="10370456" cy="1162658"/>
          </a:xfrm>
        </p:spPr>
        <p:txBody>
          <a:bodyPr>
            <a:normAutofit fontScale="90000"/>
          </a:bodyPr>
          <a:lstStyle/>
          <a:p>
            <a:pPr algn="just"/>
            <a:r>
              <a:rPr lang="it-IT" sz="2400" dirty="0"/>
              <a:t>A questo punto il Dirigente porrà la sua firma digitale sui due documenti. Il </a:t>
            </a:r>
            <a:r>
              <a:rPr lang="it-IT" sz="2400"/>
              <a:t>coordinatore avrà cura di </a:t>
            </a:r>
            <a:r>
              <a:rPr lang="it-IT" sz="2400" dirty="0"/>
              <a:t>stampare, attraverso lo strumento VERIFICA PRESA VISIONE, l’elenco delle prese visioni dei docenti (o salvarlo, cliccando sul tasto ESPORTA, in un file Excel) e metterlo agli atti assieme al tabellone e al verbale. </a:t>
            </a:r>
          </a:p>
        </p:txBody>
      </p:sp>
      <p:pic>
        <p:nvPicPr>
          <p:cNvPr id="9" name="Segnaposto contenuto 8">
            <a:extLst>
              <a:ext uri="{FF2B5EF4-FFF2-40B4-BE49-F238E27FC236}">
                <a16:creationId xmlns:a16="http://schemas.microsoft.com/office/drawing/2014/main" id="{62C3BE31-14E2-7C42-A0EB-CC5FA744B265}"/>
              </a:ext>
            </a:extLst>
          </p:cNvPr>
          <p:cNvPicPr>
            <a:picLocks noGrp="1" noChangeAspect="1"/>
          </p:cNvPicPr>
          <p:nvPr>
            <p:ph idx="1"/>
          </p:nvPr>
        </p:nvPicPr>
        <p:blipFill>
          <a:blip r:embed="rId2"/>
          <a:stretch>
            <a:fillRect/>
          </a:stretch>
        </p:blipFill>
        <p:spPr>
          <a:xfrm>
            <a:off x="101600" y="2039258"/>
            <a:ext cx="12003314" cy="4746172"/>
          </a:xfrm>
        </p:spPr>
      </p:pic>
      <p:sp>
        <p:nvSpPr>
          <p:cNvPr id="10" name="Rettangolo 9">
            <a:extLst>
              <a:ext uri="{FF2B5EF4-FFF2-40B4-BE49-F238E27FC236}">
                <a16:creationId xmlns:a16="http://schemas.microsoft.com/office/drawing/2014/main" id="{C532873F-7F9D-2443-8EA9-BFD719288CEC}"/>
              </a:ext>
            </a:extLst>
          </p:cNvPr>
          <p:cNvSpPr/>
          <p:nvPr/>
        </p:nvSpPr>
        <p:spPr>
          <a:xfrm>
            <a:off x="1778000" y="3258457"/>
            <a:ext cx="5450114" cy="3468914"/>
          </a:xfrm>
          <a:prstGeom prst="rect">
            <a:avLst/>
          </a:prstGeom>
          <a:solidFill>
            <a:schemeClr val="accent4">
              <a:lumMod val="20000"/>
              <a:lumOff val="80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7578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ED3C93-DFF0-C04F-BA37-EDB2422FEDE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CD90B5B-8413-8F45-B894-D5DB1560A6D0}"/>
              </a:ext>
            </a:extLst>
          </p:cNvPr>
          <p:cNvSpPr>
            <a:spLocks noGrp="1"/>
          </p:cNvSpPr>
          <p:nvPr>
            <p:ph idx="1"/>
          </p:nvPr>
        </p:nvSpPr>
        <p:spPr/>
        <p:txBody>
          <a:bodyPr>
            <a:normAutofit lnSpcReduction="10000"/>
          </a:bodyPr>
          <a:lstStyle/>
          <a:p>
            <a:pPr marL="0" indent="0" algn="just">
              <a:buNone/>
            </a:pPr>
            <a:r>
              <a:rPr lang="it-IT" sz="2800" dirty="0"/>
              <a:t>Come tutti sappiamo, anche quest’anno, per la difficile situazione creata dal COVID, gli scrutini finali saranno convocati sulla piattaforma online d’istituto Teams.</a:t>
            </a:r>
          </a:p>
          <a:p>
            <a:pPr marL="0" indent="0" algn="just">
              <a:buNone/>
            </a:pPr>
            <a:r>
              <a:rPr lang="it-IT" sz="2800" dirty="0"/>
              <a:t>Questa breve presentazione vuole semplicemente aiutare i Coordinatori e i Consigli di classe nella gestione dei suddetti scrutini indicando i vari passaggi necessari per la compilazione del tabellone voti e del verbale con la presa visione dei docenti del Consiglio e la firma digitale posta dal Dirigente Scolastico.</a:t>
            </a:r>
          </a:p>
        </p:txBody>
      </p:sp>
    </p:spTree>
    <p:extLst>
      <p:ext uri="{BB962C8B-B14F-4D97-AF65-F5344CB8AC3E}">
        <p14:creationId xmlns:p14="http://schemas.microsoft.com/office/powerpoint/2010/main" val="260444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DC748E-EC87-DA43-A409-054CCF0F4B9B}"/>
              </a:ext>
            </a:extLst>
          </p:cNvPr>
          <p:cNvSpPr>
            <a:spLocks noGrp="1"/>
          </p:cNvSpPr>
          <p:nvPr>
            <p:ph type="title"/>
          </p:nvPr>
        </p:nvSpPr>
        <p:spPr/>
        <p:txBody>
          <a:bodyPr>
            <a:normAutofit/>
          </a:bodyPr>
          <a:lstStyle/>
          <a:p>
            <a:r>
              <a:rPr lang="it-IT" sz="2800" dirty="0"/>
              <a:t>Entrare con le proprie credenziali in Argo </a:t>
            </a:r>
            <a:r>
              <a:rPr lang="it-IT" sz="2800" dirty="0" err="1"/>
              <a:t>didUP</a:t>
            </a:r>
            <a:r>
              <a:rPr lang="it-IT" sz="2800" dirty="0"/>
              <a:t> e cliccare su SCRUTINI e poi su CARICAMENTO VOTI</a:t>
            </a:r>
          </a:p>
        </p:txBody>
      </p:sp>
      <p:pic>
        <p:nvPicPr>
          <p:cNvPr id="5" name="Segnaposto contenuto 4">
            <a:extLst>
              <a:ext uri="{FF2B5EF4-FFF2-40B4-BE49-F238E27FC236}">
                <a16:creationId xmlns:a16="http://schemas.microsoft.com/office/drawing/2014/main" id="{D0A08A45-97A5-1A46-998A-AA19A3C3A7EA}"/>
              </a:ext>
            </a:extLst>
          </p:cNvPr>
          <p:cNvPicPr>
            <a:picLocks noGrp="1" noChangeAspect="1"/>
          </p:cNvPicPr>
          <p:nvPr>
            <p:ph idx="1"/>
          </p:nvPr>
        </p:nvPicPr>
        <p:blipFill>
          <a:blip r:embed="rId2"/>
          <a:stretch>
            <a:fillRect/>
          </a:stretch>
        </p:blipFill>
        <p:spPr>
          <a:xfrm>
            <a:off x="868680" y="2178514"/>
            <a:ext cx="10744758" cy="4553756"/>
          </a:xfrm>
        </p:spPr>
      </p:pic>
    </p:spTree>
    <p:extLst>
      <p:ext uri="{BB962C8B-B14F-4D97-AF65-F5344CB8AC3E}">
        <p14:creationId xmlns:p14="http://schemas.microsoft.com/office/powerpoint/2010/main" val="2354356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5A79B9-1A69-9444-B3F4-F4F468A156CA}"/>
              </a:ext>
            </a:extLst>
          </p:cNvPr>
          <p:cNvSpPr>
            <a:spLocks noGrp="1"/>
          </p:cNvSpPr>
          <p:nvPr>
            <p:ph type="title"/>
          </p:nvPr>
        </p:nvSpPr>
        <p:spPr/>
        <p:txBody>
          <a:bodyPr/>
          <a:lstStyle/>
          <a:p>
            <a:r>
              <a:rPr lang="it-IT" dirty="0"/>
              <a:t>Selezionare la classe di cui si è coordinatori</a:t>
            </a:r>
          </a:p>
        </p:txBody>
      </p:sp>
      <p:pic>
        <p:nvPicPr>
          <p:cNvPr id="5" name="Segnaposto contenuto 4">
            <a:extLst>
              <a:ext uri="{FF2B5EF4-FFF2-40B4-BE49-F238E27FC236}">
                <a16:creationId xmlns:a16="http://schemas.microsoft.com/office/drawing/2014/main" id="{E0C89066-BD4E-7A47-9F51-3586197D3554}"/>
              </a:ext>
            </a:extLst>
          </p:cNvPr>
          <p:cNvPicPr>
            <a:picLocks noGrp="1" noChangeAspect="1"/>
          </p:cNvPicPr>
          <p:nvPr>
            <p:ph idx="1"/>
          </p:nvPr>
        </p:nvPicPr>
        <p:blipFill>
          <a:blip r:embed="rId2"/>
          <a:stretch>
            <a:fillRect/>
          </a:stretch>
        </p:blipFill>
        <p:spPr>
          <a:xfrm>
            <a:off x="137161" y="2131060"/>
            <a:ext cx="11932919" cy="4634221"/>
          </a:xfrm>
        </p:spPr>
      </p:pic>
    </p:spTree>
    <p:extLst>
      <p:ext uri="{BB962C8B-B14F-4D97-AF65-F5344CB8AC3E}">
        <p14:creationId xmlns:p14="http://schemas.microsoft.com/office/powerpoint/2010/main" val="189646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872E54-43D5-9243-8F27-81FE5C8B46CC}"/>
              </a:ext>
            </a:extLst>
          </p:cNvPr>
          <p:cNvSpPr>
            <a:spLocks noGrp="1"/>
          </p:cNvSpPr>
          <p:nvPr>
            <p:ph type="title"/>
          </p:nvPr>
        </p:nvSpPr>
        <p:spPr/>
        <p:txBody>
          <a:bodyPr/>
          <a:lstStyle/>
          <a:p>
            <a:r>
              <a:rPr lang="it-IT" dirty="0"/>
              <a:t>Selezionare SCRUTINIO FINALE, includendo la proposta di voto, quindi AVANTI</a:t>
            </a:r>
          </a:p>
        </p:txBody>
      </p:sp>
      <p:pic>
        <p:nvPicPr>
          <p:cNvPr id="5" name="Segnaposto contenuto 4">
            <a:extLst>
              <a:ext uri="{FF2B5EF4-FFF2-40B4-BE49-F238E27FC236}">
                <a16:creationId xmlns:a16="http://schemas.microsoft.com/office/drawing/2014/main" id="{93BD482C-A743-D44B-AE92-726A275F4226}"/>
              </a:ext>
            </a:extLst>
          </p:cNvPr>
          <p:cNvPicPr>
            <a:picLocks noGrp="1" noChangeAspect="1"/>
          </p:cNvPicPr>
          <p:nvPr>
            <p:ph idx="1"/>
          </p:nvPr>
        </p:nvPicPr>
        <p:blipFill>
          <a:blip r:embed="rId2"/>
          <a:stretch>
            <a:fillRect/>
          </a:stretch>
        </p:blipFill>
        <p:spPr>
          <a:xfrm>
            <a:off x="148590" y="2091690"/>
            <a:ext cx="11852910" cy="4674870"/>
          </a:xfrm>
        </p:spPr>
      </p:pic>
      <p:sp>
        <p:nvSpPr>
          <p:cNvPr id="6" name="Freccia destra 5">
            <a:extLst>
              <a:ext uri="{FF2B5EF4-FFF2-40B4-BE49-F238E27FC236}">
                <a16:creationId xmlns:a16="http://schemas.microsoft.com/office/drawing/2014/main" id="{3AF649AA-9F5F-8042-A0AA-85C6AD1CA719}"/>
              </a:ext>
            </a:extLst>
          </p:cNvPr>
          <p:cNvSpPr/>
          <p:nvPr/>
        </p:nvSpPr>
        <p:spPr>
          <a:xfrm rot="17710895">
            <a:off x="10926714" y="3088322"/>
            <a:ext cx="891540" cy="35752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397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8CBB1D-9C26-BC4C-804F-A743B1B78421}"/>
              </a:ext>
            </a:extLst>
          </p:cNvPr>
          <p:cNvSpPr>
            <a:spLocks noGrp="1"/>
          </p:cNvSpPr>
          <p:nvPr>
            <p:ph type="title"/>
          </p:nvPr>
        </p:nvSpPr>
        <p:spPr/>
        <p:txBody>
          <a:bodyPr>
            <a:noAutofit/>
          </a:bodyPr>
          <a:lstStyle/>
          <a:p>
            <a:r>
              <a:rPr lang="it-IT" sz="2800" dirty="0"/>
              <a:t>Una volta terminata la discussione e bloccati i voti, si provvederà alla stampa del tabellone cliccando su AZIONI e poi su STAMPA TABELLONE</a:t>
            </a:r>
          </a:p>
        </p:txBody>
      </p:sp>
      <p:pic>
        <p:nvPicPr>
          <p:cNvPr id="7" name="Segnaposto contenuto 6">
            <a:extLst>
              <a:ext uri="{FF2B5EF4-FFF2-40B4-BE49-F238E27FC236}">
                <a16:creationId xmlns:a16="http://schemas.microsoft.com/office/drawing/2014/main" id="{007D5D29-DF2A-C94F-94FA-7B48A4A3AA20}"/>
              </a:ext>
            </a:extLst>
          </p:cNvPr>
          <p:cNvPicPr>
            <a:picLocks noGrp="1" noChangeAspect="1"/>
          </p:cNvPicPr>
          <p:nvPr>
            <p:ph idx="1"/>
          </p:nvPr>
        </p:nvPicPr>
        <p:blipFill>
          <a:blip r:embed="rId2"/>
          <a:stretch>
            <a:fillRect/>
          </a:stretch>
        </p:blipFill>
        <p:spPr>
          <a:xfrm>
            <a:off x="76925" y="2088606"/>
            <a:ext cx="12012930" cy="4652010"/>
          </a:xfrm>
        </p:spPr>
      </p:pic>
      <p:sp>
        <p:nvSpPr>
          <p:cNvPr id="9" name="CasellaDiTesto 8">
            <a:extLst>
              <a:ext uri="{FF2B5EF4-FFF2-40B4-BE49-F238E27FC236}">
                <a16:creationId xmlns:a16="http://schemas.microsoft.com/office/drawing/2014/main" id="{A806A6AA-32A1-274E-9ACA-B823EB0D57F1}"/>
              </a:ext>
            </a:extLst>
          </p:cNvPr>
          <p:cNvSpPr txBox="1"/>
          <p:nvPr/>
        </p:nvSpPr>
        <p:spPr>
          <a:xfrm>
            <a:off x="1756229" y="3302000"/>
            <a:ext cx="2235200" cy="369332"/>
          </a:xfrm>
          <a:prstGeom prst="rect">
            <a:avLst/>
          </a:prstGeom>
          <a:noFill/>
          <a:effectLst>
            <a:outerShdw blurRad="927100" dist="50800" dir="5400000" algn="ctr" rotWithShape="0">
              <a:srgbClr val="000000">
                <a:alpha val="43137"/>
              </a:srgbClr>
            </a:outerShdw>
          </a:effectLst>
        </p:spPr>
        <p:txBody>
          <a:bodyPr wrap="square" rtlCol="0">
            <a:spAutoFit/>
          </a:bodyPr>
          <a:lstStyle/>
          <a:p>
            <a:endParaRPr lang="it-IT"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11" name="Rettangolo 10">
            <a:extLst>
              <a:ext uri="{FF2B5EF4-FFF2-40B4-BE49-F238E27FC236}">
                <a16:creationId xmlns:a16="http://schemas.microsoft.com/office/drawing/2014/main" id="{41D5B6E3-56CB-DC48-A59E-C13C8BD65654}"/>
              </a:ext>
            </a:extLst>
          </p:cNvPr>
          <p:cNvSpPr/>
          <p:nvPr/>
        </p:nvSpPr>
        <p:spPr>
          <a:xfrm>
            <a:off x="1812290" y="3302000"/>
            <a:ext cx="2128339" cy="2207260"/>
          </a:xfrm>
          <a:prstGeom prst="rect">
            <a:avLst/>
          </a:prstGeom>
          <a:solidFill>
            <a:schemeClr val="accent4">
              <a:lumMod val="20000"/>
              <a:lumOff val="80000"/>
            </a:schemeClr>
          </a:solidFill>
          <a:effectLst>
            <a:glow rad="63500">
              <a:schemeClr val="accent4">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71507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C0FF7B-C9B8-C14F-A385-0A1058FDAF79}"/>
              </a:ext>
            </a:extLst>
          </p:cNvPr>
          <p:cNvSpPr>
            <a:spLocks noGrp="1"/>
          </p:cNvSpPr>
          <p:nvPr>
            <p:ph type="title"/>
          </p:nvPr>
        </p:nvSpPr>
        <p:spPr/>
        <p:txBody>
          <a:bodyPr>
            <a:normAutofit fontScale="90000"/>
          </a:bodyPr>
          <a:lstStyle/>
          <a:p>
            <a:pPr algn="just"/>
            <a:r>
              <a:rPr lang="it-IT" sz="2800" dirty="0"/>
              <a:t>Selezionare nel menu a tendina TABELLONE SCRUTINIO FINALE (ONLINE) con ANTEPRIMA DI STAMPA, cliccando infine su STAMPA, in alto a destra</a:t>
            </a:r>
          </a:p>
        </p:txBody>
      </p:sp>
      <p:pic>
        <p:nvPicPr>
          <p:cNvPr id="6" name="Segnaposto contenuto 5">
            <a:extLst>
              <a:ext uri="{FF2B5EF4-FFF2-40B4-BE49-F238E27FC236}">
                <a16:creationId xmlns:a16="http://schemas.microsoft.com/office/drawing/2014/main" id="{85B35275-20FF-AE46-9252-141CEB929EA6}"/>
              </a:ext>
            </a:extLst>
          </p:cNvPr>
          <p:cNvPicPr>
            <a:picLocks noGrp="1" noChangeAspect="1"/>
          </p:cNvPicPr>
          <p:nvPr>
            <p:ph idx="1"/>
          </p:nvPr>
        </p:nvPicPr>
        <p:blipFill>
          <a:blip r:embed="rId2"/>
          <a:stretch>
            <a:fillRect/>
          </a:stretch>
        </p:blipFill>
        <p:spPr>
          <a:xfrm>
            <a:off x="108856" y="1999904"/>
            <a:ext cx="11916229" cy="4749239"/>
          </a:xfrm>
        </p:spPr>
      </p:pic>
    </p:spTree>
    <p:extLst>
      <p:ext uri="{BB962C8B-B14F-4D97-AF65-F5344CB8AC3E}">
        <p14:creationId xmlns:p14="http://schemas.microsoft.com/office/powerpoint/2010/main" val="68569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FC08AC-F30D-084C-AFA6-00BA95469AE2}"/>
              </a:ext>
            </a:extLst>
          </p:cNvPr>
          <p:cNvSpPr>
            <a:spLocks noGrp="1"/>
          </p:cNvSpPr>
          <p:nvPr>
            <p:ph type="title"/>
          </p:nvPr>
        </p:nvSpPr>
        <p:spPr/>
        <p:txBody>
          <a:bodyPr>
            <a:normAutofit fontScale="90000"/>
          </a:bodyPr>
          <a:lstStyle/>
          <a:p>
            <a:pPr algn="just"/>
            <a:r>
              <a:rPr lang="it-IT" sz="2800" dirty="0"/>
              <a:t>Apparirà l’anteprima di stampa che salveremo in una cartella  </a:t>
            </a:r>
            <a:r>
              <a:rPr lang="it-IT" sz="2800"/>
              <a:t>nel nostro computer </a:t>
            </a:r>
            <a:r>
              <a:rPr lang="it-IT" sz="2800" dirty="0"/>
              <a:t>cliccando sulla freccia indicata in figura</a:t>
            </a:r>
          </a:p>
        </p:txBody>
      </p:sp>
      <p:pic>
        <p:nvPicPr>
          <p:cNvPr id="5" name="Segnaposto contenuto 4">
            <a:extLst>
              <a:ext uri="{FF2B5EF4-FFF2-40B4-BE49-F238E27FC236}">
                <a16:creationId xmlns:a16="http://schemas.microsoft.com/office/drawing/2014/main" id="{B9DB9386-E7B8-F049-A8B2-50F579BC4F51}"/>
              </a:ext>
            </a:extLst>
          </p:cNvPr>
          <p:cNvPicPr>
            <a:picLocks noGrp="1" noChangeAspect="1"/>
          </p:cNvPicPr>
          <p:nvPr>
            <p:ph idx="1"/>
          </p:nvPr>
        </p:nvPicPr>
        <p:blipFill>
          <a:blip r:embed="rId2"/>
          <a:stretch>
            <a:fillRect/>
          </a:stretch>
        </p:blipFill>
        <p:spPr>
          <a:xfrm>
            <a:off x="148590" y="2034540"/>
            <a:ext cx="11852910" cy="4698266"/>
          </a:xfrm>
        </p:spPr>
      </p:pic>
      <p:sp>
        <p:nvSpPr>
          <p:cNvPr id="6" name="Rettangolo 5">
            <a:extLst>
              <a:ext uri="{FF2B5EF4-FFF2-40B4-BE49-F238E27FC236}">
                <a16:creationId xmlns:a16="http://schemas.microsoft.com/office/drawing/2014/main" id="{94549A1E-27E1-644F-A36F-5E44991AF68E}"/>
              </a:ext>
            </a:extLst>
          </p:cNvPr>
          <p:cNvSpPr/>
          <p:nvPr/>
        </p:nvSpPr>
        <p:spPr>
          <a:xfrm>
            <a:off x="4833257" y="4492171"/>
            <a:ext cx="754743" cy="1277258"/>
          </a:xfrm>
          <a:prstGeom prst="rect">
            <a:avLst/>
          </a:prstGeom>
          <a:solidFill>
            <a:schemeClr val="accent4">
              <a:lumMod val="20000"/>
              <a:lumOff val="80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destra 6">
            <a:extLst>
              <a:ext uri="{FF2B5EF4-FFF2-40B4-BE49-F238E27FC236}">
                <a16:creationId xmlns:a16="http://schemas.microsoft.com/office/drawing/2014/main" id="{DAC25FA6-21AC-824D-BB01-629C793F7533}"/>
              </a:ext>
            </a:extLst>
          </p:cNvPr>
          <p:cNvSpPr/>
          <p:nvPr/>
        </p:nvSpPr>
        <p:spPr>
          <a:xfrm rot="16972300">
            <a:off x="10880165" y="3425162"/>
            <a:ext cx="771428" cy="275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5048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4413B5-DDE1-C246-B346-AE6C8352035B}"/>
              </a:ext>
            </a:extLst>
          </p:cNvPr>
          <p:cNvSpPr>
            <a:spLocks noGrp="1"/>
          </p:cNvSpPr>
          <p:nvPr>
            <p:ph type="title"/>
          </p:nvPr>
        </p:nvSpPr>
        <p:spPr/>
        <p:txBody>
          <a:bodyPr>
            <a:normAutofit fontScale="90000"/>
          </a:bodyPr>
          <a:lstStyle/>
          <a:p>
            <a:r>
              <a:rPr lang="it-IT" sz="2800" dirty="0"/>
              <a:t>Successivamente andiamo a stampare il verbale: nella schermata del tabellone clicchiamo su AZIONI e poi su COMPILA VERBALE</a:t>
            </a:r>
          </a:p>
        </p:txBody>
      </p:sp>
      <p:pic>
        <p:nvPicPr>
          <p:cNvPr id="5" name="Segnaposto contenuto 4">
            <a:extLst>
              <a:ext uri="{FF2B5EF4-FFF2-40B4-BE49-F238E27FC236}">
                <a16:creationId xmlns:a16="http://schemas.microsoft.com/office/drawing/2014/main" id="{E8162A78-9906-A841-AD73-1B81F14BFAEB}"/>
              </a:ext>
            </a:extLst>
          </p:cNvPr>
          <p:cNvPicPr>
            <a:picLocks noGrp="1" noChangeAspect="1"/>
          </p:cNvPicPr>
          <p:nvPr>
            <p:ph idx="1"/>
          </p:nvPr>
        </p:nvPicPr>
        <p:blipFill>
          <a:blip r:embed="rId2"/>
          <a:stretch>
            <a:fillRect/>
          </a:stretch>
        </p:blipFill>
        <p:spPr>
          <a:xfrm>
            <a:off x="0" y="2034540"/>
            <a:ext cx="12092940" cy="4743450"/>
          </a:xfrm>
        </p:spPr>
      </p:pic>
      <p:sp>
        <p:nvSpPr>
          <p:cNvPr id="6" name="Rettangolo 5">
            <a:extLst>
              <a:ext uri="{FF2B5EF4-FFF2-40B4-BE49-F238E27FC236}">
                <a16:creationId xmlns:a16="http://schemas.microsoft.com/office/drawing/2014/main" id="{6975F4E8-C049-8F47-85FB-D9F654D990DB}"/>
              </a:ext>
            </a:extLst>
          </p:cNvPr>
          <p:cNvSpPr/>
          <p:nvPr/>
        </p:nvSpPr>
        <p:spPr>
          <a:xfrm>
            <a:off x="1792514" y="3447143"/>
            <a:ext cx="1923143" cy="2198914"/>
          </a:xfrm>
          <a:prstGeom prst="rect">
            <a:avLst/>
          </a:prstGeom>
          <a:solidFill>
            <a:schemeClr val="accent4">
              <a:lumMod val="20000"/>
              <a:lumOff val="80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54395100"/>
      </p:ext>
    </p:extLst>
  </p:cSld>
  <p:clrMapOvr>
    <a:masterClrMapping/>
  </p:clrMapOvr>
</p:sld>
</file>

<file path=ppt/theme/theme1.xml><?xml version="1.0" encoding="utf-8"?>
<a:theme xmlns:a="http://schemas.openxmlformats.org/drawingml/2006/main" name="Berlino">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Berlino</Template>
  <TotalTime>282</TotalTime>
  <Words>471</Words>
  <Application>Microsoft Macintosh PowerPoint</Application>
  <PresentationFormat>Widescreen</PresentationFormat>
  <Paragraphs>22</Paragraphs>
  <Slides>19</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19</vt:i4>
      </vt:variant>
    </vt:vector>
  </HeadingPairs>
  <TitlesOfParts>
    <vt:vector size="22" baseType="lpstr">
      <vt:lpstr>Arial</vt:lpstr>
      <vt:lpstr>Trebuchet MS</vt:lpstr>
      <vt:lpstr>Berlino</vt:lpstr>
      <vt:lpstr>I.C. «Racioppi» - Moliterno</vt:lpstr>
      <vt:lpstr>Presentazione standard di PowerPoint</vt:lpstr>
      <vt:lpstr>Entrare con le proprie credenziali in Argo didUP e cliccare su SCRUTINI e poi su CARICAMENTO VOTI</vt:lpstr>
      <vt:lpstr>Selezionare la classe di cui si è coordinatori</vt:lpstr>
      <vt:lpstr>Selezionare SCRUTINIO FINALE, includendo la proposta di voto, quindi AVANTI</vt:lpstr>
      <vt:lpstr>Una volta terminata la discussione e bloccati i voti, si provvederà alla stampa del tabellone cliccando su AZIONI e poi su STAMPA TABELLONE</vt:lpstr>
      <vt:lpstr>Selezionare nel menu a tendina TABELLONE SCRUTINIO FINALE (ONLINE) con ANTEPRIMA DI STAMPA, cliccando infine su STAMPA, in alto a destra</vt:lpstr>
      <vt:lpstr>Apparirà l’anteprima di stampa che salveremo in una cartella  nel nostro computer cliccando sulla freccia indicata in figura</vt:lpstr>
      <vt:lpstr>Successivamente andiamo a stampare il verbale: nella schermata del tabellone clicchiamo su AZIONI e poi su COMPILA VERBALE</vt:lpstr>
      <vt:lpstr>Nella schermata che apparirà sceglieremo tra i due modelli di verbale online presenti, a seconda che la nostra sia una classe intermedia o terminale.</vt:lpstr>
      <vt:lpstr>Questo è il verbale che andrà compilato: ricordiamoci di indicare la piattaforma e la data di invio ai docenti del consiglio di classe e di incollare il link inoltrato ai docenti</vt:lpstr>
      <vt:lpstr>Una volta completato il verbale, cliccare su ANTEPRIMA DI STAMPA</vt:lpstr>
      <vt:lpstr>Come abbiamo già fatto con il tabellone, clicchiamo sulla freccia per scaricare il documento e salvarlo nel nostro computer.</vt:lpstr>
      <vt:lpstr>Per poter firmare i due documenti (tabellone e verbale), il Dirigente o il coordinatore li pubblicherà in bacheca docenti attraverso GESTIONE BACHECA</vt:lpstr>
      <vt:lpstr>Apriamo dunque la sezione Bacheca, Gestione Bacheca e clicchiamo su Aggiungi</vt:lpstr>
      <vt:lpstr>Inseriamo la descrizione, come da esempio. Per quanto riguarda la categoria, scegliamo tra le  categorie specifiche per i verbali. In questo caso la classe III della Secondaria di Spinoso</vt:lpstr>
      <vt:lpstr>Inseriamo gli allegati precedentemente salvati nel nostro computer</vt:lpstr>
      <vt:lpstr>Inseriamo infine i destinatari che ovviamente saranno i docenti della nostra classe (nell’esempio la II A di Spinoso) che dovranno prendere visione degli allegati. </vt:lpstr>
      <vt:lpstr>A questo punto il Dirigente porrà la sua firma digitale sui due documenti. Il coordinatore avrà cura di stampare, attraverso lo strumento VERIFICA PRESA VISIONE, l’elenco delle prese visioni dei docenti (o salvarlo, cliccando sul tasto ESPORTA, in un file Excel) e metterlo agli atti assieme al tabellone e al verbale.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 «Racioppi» - Moliterno</dc:title>
  <dc:creator>Nunzio Vetrano</dc:creator>
  <cp:lastModifiedBy>Nunzio Vetrano</cp:lastModifiedBy>
  <cp:revision>34</cp:revision>
  <dcterms:created xsi:type="dcterms:W3CDTF">2020-06-01T16:00:20Z</dcterms:created>
  <dcterms:modified xsi:type="dcterms:W3CDTF">2021-06-09T14:09:54Z</dcterms:modified>
</cp:coreProperties>
</file>