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5" r:id="rId5"/>
    <p:sldId id="306" r:id="rId6"/>
    <p:sldId id="307" r:id="rId7"/>
    <p:sldId id="309" r:id="rId8"/>
    <p:sldId id="265" r:id="rId9"/>
    <p:sldId id="308" r:id="rId10"/>
    <p:sldId id="310" r:id="rId11"/>
    <p:sldId id="266" r:id="rId12"/>
    <p:sldId id="273" r:id="rId13"/>
    <p:sldId id="259" r:id="rId14"/>
    <p:sldId id="267" r:id="rId15"/>
    <p:sldId id="274" r:id="rId16"/>
    <p:sldId id="276" r:id="rId17"/>
    <p:sldId id="277" r:id="rId18"/>
    <p:sldId id="269" r:id="rId19"/>
    <p:sldId id="271" r:id="rId20"/>
    <p:sldId id="268" r:id="rId21"/>
    <p:sldId id="270" r:id="rId22"/>
    <p:sldId id="299" r:id="rId23"/>
    <p:sldId id="300" r:id="rId24"/>
    <p:sldId id="294" r:id="rId25"/>
    <p:sldId id="313" r:id="rId26"/>
    <p:sldId id="311" r:id="rId27"/>
    <p:sldId id="312" r:id="rId28"/>
    <p:sldId id="301" r:id="rId29"/>
    <p:sldId id="302" r:id="rId30"/>
    <p:sldId id="314" r:id="rId31"/>
    <p:sldId id="315" r:id="rId32"/>
    <p:sldId id="316" r:id="rId33"/>
    <p:sldId id="289" r:id="rId34"/>
    <p:sldId id="288" r:id="rId35"/>
    <p:sldId id="303" r:id="rId36"/>
    <p:sldId id="304" r:id="rId37"/>
    <p:sldId id="297" r:id="rId38"/>
    <p:sldId id="285" r:id="rId39"/>
    <p:sldId id="279" r:id="rId40"/>
    <p:sldId id="281" r:id="rId41"/>
    <p:sldId id="283" r:id="rId42"/>
    <p:sldId id="287" r:id="rId43"/>
    <p:sldId id="305" r:id="rId44"/>
    <p:sldId id="286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5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D356F1A-690D-401E-8CF3-E4686CDFEC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398A7BA-9279-4363-9D59-238782AB6B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57608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ACCBEEF-7085-4833-8335-E4613C0A171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39C0EC5-6C91-409A-AB3F-D66AF23E9EA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4D4A9340-30CF-474C-AC93-3E9048DFE9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C2D90565-D660-46B2-B574-5A6E37C8B1D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ADDF1F8-3D32-49F9-8A53-B01C2D92CC7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DD712377-DF82-454C-8AF4-CA681129289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94E1871-CC0E-4704-902D-A324F58E49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6CEE1CA2-8DDF-468B-B5E5-B584B84BD62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AAA4172B-3921-482A-ABEF-E70C9242A45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D277B64-E367-442D-B59F-993A458565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4BA4199-8677-44FF-BD30-63130A0F5D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890CEB5-09DD-4185-9405-A39BA64050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B88DAD3-AF6F-4D6C-8512-7239A69A40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84823" y="-786"/>
            <a:ext cx="235667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1BA39A29-3A4E-4822-A540-9AD6ACCBA9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B2ACACE6-15B3-4FAF-AA08-E1006B3FD5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1F9A4D9A-69F4-4FEC-B0DE-DD76F476ED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E92DC9B5-F16D-4C41-824C-822DE7AA009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E737D559-8865-4000-A777-792FF67549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B1C2147A-442E-40A4-8A97-FF053B9D2A6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B138F17C-6D47-4F1B-BE44-4A47FBCFF30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1BCD5498-C801-426F-9CDD-B84178E72EC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6DB0639C-39E0-4218-B7D1-0408D870F4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72715634-CCEA-4B5D-94D7-E2C090EA18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6BE08C78-1349-4408-8CE2-ED20F3244D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642D5BF8-EF6C-43FC-947B-6986882110D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955983" y="777946"/>
            <a:ext cx="6576844" cy="1576124"/>
          </a:xfrm>
        </p:spPr>
        <p:txBody>
          <a:bodyPr>
            <a:normAutofit/>
          </a:bodyPr>
          <a:lstStyle/>
          <a:p>
            <a:pPr algn="ctr"/>
            <a:r>
              <a:rPr lang="it-IT" sz="3200" dirty="0">
                <a:latin typeface="Arial Nova Light" panose="020B0304020202020204" pitchFamily="34" charset="0"/>
              </a:rPr>
              <a:t>I.C. «G. RACIOPPI»</a:t>
            </a:r>
            <a:br>
              <a:rPr lang="it-IT" sz="3200" dirty="0">
                <a:latin typeface="Arial Nova Light" panose="020B0304020202020204" pitchFamily="34" charset="0"/>
              </a:rPr>
            </a:br>
            <a:r>
              <a:rPr lang="it-IT" sz="3200" dirty="0">
                <a:latin typeface="Arial Nova Light" panose="020B0304020202020204" pitchFamily="34" charset="0"/>
              </a:rPr>
              <a:t>MOLITERNO – SARCONI - SPINOSO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722345" y="4173259"/>
            <a:ext cx="5681134" cy="1126283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ea typeface="+mj-ea"/>
                <a:cs typeface="+mj-cs"/>
              </a:rPr>
              <a:t>PROGETTO </a:t>
            </a:r>
            <a:b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ea typeface="+mj-ea"/>
                <a:cs typeface="+mj-cs"/>
              </a:rPr>
            </a:b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ea typeface="+mj-ea"/>
                <a:cs typeface="+mj-cs"/>
              </a:rPr>
              <a:t>«EDUCAZIONE ALLA LEGALITA’»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841A10E-0F0E-4596-8888-870D709254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57599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33">
            <a:extLst>
              <a:ext uri="{FF2B5EF4-FFF2-40B4-BE49-F238E27FC236}">
                <a16:creationId xmlns:a16="http://schemas.microsoft.com/office/drawing/2014/main" id="{29B1E55C-E51F-4093-A2A8-137C3E9014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57599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45" y="142867"/>
            <a:ext cx="5333174" cy="657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62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611" y="655093"/>
            <a:ext cx="11027390" cy="6202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4882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083" y="627797"/>
            <a:ext cx="11075917" cy="6230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14845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4699877-13E3-4FC1-B91B-2A8A8FA768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4CB122-E2DC-4CA5-8B6F-B49249C78D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267478" cy="6858000"/>
          </a:xfrm>
          <a:prstGeom prst="rect">
            <a:avLst/>
          </a:prstGeom>
          <a:solidFill>
            <a:schemeClr val="bg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B22E03-3087-4988-9DB5-572918FB95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89212" y="313809"/>
            <a:ext cx="9281055" cy="6222458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4B2A5927-4A36-47DC-BF12-54A96B456D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823682"/>
            <a:ext cx="3536576" cy="857047"/>
          </a:xfrm>
          <a:prstGeom prst="rightArrow">
            <a:avLst>
              <a:gd name="adj1" fmla="val 100000"/>
              <a:gd name="adj2" fmla="val 44189"/>
            </a:avLst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439" y="638407"/>
            <a:ext cx="8918684" cy="5016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6717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661" y="709685"/>
            <a:ext cx="10930339" cy="6148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9412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135" y="682389"/>
            <a:ext cx="10978865" cy="6175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7189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398" y="696036"/>
            <a:ext cx="10954602" cy="6161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0940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661" y="709684"/>
            <a:ext cx="10930340" cy="6148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8128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>
            <a:extLst>
              <a:ext uri="{FF2B5EF4-FFF2-40B4-BE49-F238E27FC236}">
                <a16:creationId xmlns:a16="http://schemas.microsoft.com/office/drawing/2014/main" id="{7E1C44A2-4B37-4B14-B90B-368A88D05E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1" y="714375"/>
            <a:ext cx="10921999" cy="614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1360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34699877-13E3-4FC1-B91B-2A8A8FA768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4CB122-E2DC-4CA5-8B6F-B49249C78D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267478" cy="6858000"/>
          </a:xfrm>
          <a:prstGeom prst="rect">
            <a:avLst/>
          </a:prstGeom>
          <a:solidFill>
            <a:schemeClr val="bg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B22E03-3087-4988-9DB5-572918FB95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89212" y="313809"/>
            <a:ext cx="9281055" cy="6222458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4B2A5927-4A36-47DC-BF12-54A96B456D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823682"/>
            <a:ext cx="3536576" cy="857047"/>
          </a:xfrm>
          <a:prstGeom prst="rightArrow">
            <a:avLst>
              <a:gd name="adj1" fmla="val 100000"/>
              <a:gd name="adj2" fmla="val 44189"/>
            </a:avLst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094" y="1219318"/>
            <a:ext cx="7594802" cy="427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052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871" y="668740"/>
            <a:ext cx="11003129" cy="6189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8904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609" y="655093"/>
            <a:ext cx="11027391" cy="6202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66544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821" y="614149"/>
            <a:ext cx="11100179" cy="6243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0477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>
            <a:extLst>
              <a:ext uri="{FF2B5EF4-FFF2-40B4-BE49-F238E27FC236}">
                <a16:creationId xmlns:a16="http://schemas.microsoft.com/office/drawing/2014/main" id="{7E1C44A2-4B37-4B14-B90B-368A88D05E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1" y="714375"/>
            <a:ext cx="10922000" cy="614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111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882" y="585531"/>
            <a:ext cx="10835640" cy="6095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31881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609" y="655093"/>
            <a:ext cx="11027391" cy="6202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01812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427" y="622781"/>
            <a:ext cx="11099573" cy="6235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96746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871" y="668741"/>
            <a:ext cx="11003129" cy="6189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41210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347" y="641445"/>
            <a:ext cx="11051653" cy="6216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76077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609" y="655093"/>
            <a:ext cx="11027391" cy="6202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75795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870" y="668741"/>
            <a:ext cx="11003130" cy="6189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696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821" y="614149"/>
            <a:ext cx="11100179" cy="6243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6044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872" y="668740"/>
            <a:ext cx="11003128" cy="6189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55662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134" y="682389"/>
            <a:ext cx="10978866" cy="6175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31187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821" y="614149"/>
            <a:ext cx="11100179" cy="6243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16083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610" y="655093"/>
            <a:ext cx="11027390" cy="6202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42125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610" y="655093"/>
            <a:ext cx="11027390" cy="6202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98562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711" y="764275"/>
            <a:ext cx="10833289" cy="6093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85427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349" y="641445"/>
            <a:ext cx="11051652" cy="6216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1781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871" y="668741"/>
            <a:ext cx="11003129" cy="6189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29281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07977" y="118542"/>
            <a:ext cx="7697336" cy="976312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Perché è importante che ogni scuola sia dotata di un documento di e-policy?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987079" y="805218"/>
            <a:ext cx="7982008" cy="5841241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220000"/>
              </a:lnSpc>
            </a:pPr>
            <a:r>
              <a:rPr lang="it-IT" sz="5600" dirty="0">
                <a:latin typeface="Comic Sans MS" panose="030F0702030302020204" pitchFamily="66" charset="0"/>
              </a:rPr>
              <a:t>Internet e le tecnologie digitali fanno parte ormai della vita quotidiana, non solo scolastica, degli studenti e delle studentesse: uno scenario che richiede di dotarsi di strumenti per promuovere un uso positivo, ma anche per prevenire, riconoscere, rispondere e gestire eventuali situazioni problematiche. </a:t>
            </a:r>
            <a:r>
              <a:rPr lang="it-IT" sz="5600" b="1" dirty="0">
                <a:latin typeface="Comic Sans MS" panose="030F0702030302020204" pitchFamily="66" charset="0"/>
              </a:rPr>
              <a:t>La </a:t>
            </a:r>
            <a:r>
              <a:rPr lang="it-IT" sz="5600" b="1" i="1" dirty="0">
                <a:latin typeface="Comic Sans MS" panose="030F0702030302020204" pitchFamily="66" charset="0"/>
              </a:rPr>
              <a:t>Policy di e-</a:t>
            </a:r>
            <a:r>
              <a:rPr lang="it-IT" sz="5600" b="1" i="1" dirty="0" err="1">
                <a:latin typeface="Comic Sans MS" panose="030F0702030302020204" pitchFamily="66" charset="0"/>
              </a:rPr>
              <a:t>safety</a:t>
            </a:r>
            <a:r>
              <a:rPr lang="it-IT" sz="5600" b="1" dirty="0">
                <a:latin typeface="Comic Sans MS" panose="030F0702030302020204" pitchFamily="66" charset="0"/>
              </a:rPr>
              <a:t> (e-policy) </a:t>
            </a:r>
            <a:r>
              <a:rPr lang="it-IT" sz="5600" dirty="0">
                <a:latin typeface="Comic Sans MS" panose="030F0702030302020204" pitchFamily="66" charset="0"/>
              </a:rPr>
              <a:t>è un documento programmatico autoprodotto dalla scuola volto a descrivere:</a:t>
            </a:r>
          </a:p>
          <a:p>
            <a:pPr marL="450850" lvl="0" indent="-450850" algn="just">
              <a:lnSpc>
                <a:spcPct val="220000"/>
              </a:lnSpc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it-IT" sz="5600" dirty="0">
                <a:latin typeface="Comic Sans MS" panose="030F0702030302020204" pitchFamily="66" charset="0"/>
              </a:rPr>
              <a:t>il proprio approccio alle tematiche legate alle competenze digitali, alla sicurezza online e ad un uso positivo delle tecnologie digitali nella didattica,</a:t>
            </a:r>
          </a:p>
          <a:p>
            <a:pPr marL="450850" lvl="0" indent="-450850" algn="just">
              <a:lnSpc>
                <a:spcPct val="220000"/>
              </a:lnSpc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it-IT" sz="5600" dirty="0">
                <a:latin typeface="Comic Sans MS" panose="030F0702030302020204" pitchFamily="66" charset="0"/>
              </a:rPr>
              <a:t>le norme comportamentali e le procedure per l’utilizzo delle </a:t>
            </a:r>
            <a:r>
              <a:rPr lang="it-IT" sz="5600" i="1" dirty="0">
                <a:latin typeface="Comic Sans MS" panose="030F0702030302020204" pitchFamily="66" charset="0"/>
              </a:rPr>
              <a:t>Tecnologie dell'informazione e della comunicazione</a:t>
            </a:r>
            <a:r>
              <a:rPr lang="it-IT" sz="5600" dirty="0">
                <a:latin typeface="Comic Sans MS" panose="030F0702030302020204" pitchFamily="66" charset="0"/>
              </a:rPr>
              <a:t> (ICT) in ambiente scolastico,</a:t>
            </a:r>
          </a:p>
          <a:p>
            <a:pPr marL="450850" lvl="0" indent="-450850" algn="just">
              <a:lnSpc>
                <a:spcPct val="220000"/>
              </a:lnSpc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it-IT" sz="5600" dirty="0">
                <a:latin typeface="Comic Sans MS" panose="030F0702030302020204" pitchFamily="66" charset="0"/>
              </a:rPr>
              <a:t>le misure per la prevenzione,</a:t>
            </a:r>
          </a:p>
          <a:p>
            <a:pPr marL="450850" lvl="0" indent="-450850" algn="just">
              <a:lnSpc>
                <a:spcPct val="220000"/>
              </a:lnSpc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it-IT" sz="5600" dirty="0">
                <a:latin typeface="Comic Sans MS" panose="030F0702030302020204" pitchFamily="66" charset="0"/>
              </a:rPr>
              <a:t>le misure per la rilevazione e gestione delle problematiche connesse ad un uso non consapevole delle tecnologie digitali.</a:t>
            </a:r>
          </a:p>
          <a:p>
            <a:pPr>
              <a:tabLst>
                <a:tab pos="355600" algn="l"/>
              </a:tabLst>
            </a:pPr>
            <a:r>
              <a:rPr lang="it-IT" sz="2200" dirty="0">
                <a:latin typeface="Comic Sans MS" panose="030F0702030302020204" pitchFamily="66" charset="0"/>
              </a:rPr>
              <a:t> </a:t>
            </a:r>
          </a:p>
          <a:p>
            <a:endParaRPr lang="it-IT" dirty="0"/>
          </a:p>
        </p:txBody>
      </p:sp>
      <p:pic>
        <p:nvPicPr>
          <p:cNvPr id="5" name="Segnaposto contenuto 4" descr="https://www.generazioniconnesse.it/site/_file/immagini/Link_rapidi/f_white-07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049" y="1094854"/>
            <a:ext cx="2241256" cy="18057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44570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650" y="736979"/>
            <a:ext cx="10881815" cy="6121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27171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610" y="655093"/>
            <a:ext cx="11027390" cy="6202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9485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34699877-13E3-4FC1-B91B-2A8A8FA768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4CB122-E2DC-4CA5-8B6F-B49249C78D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267478" cy="6858000"/>
          </a:xfrm>
          <a:prstGeom prst="rect">
            <a:avLst/>
          </a:prstGeom>
          <a:solidFill>
            <a:schemeClr val="bg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B22E03-3087-4988-9DB5-572918FB95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89212" y="313809"/>
            <a:ext cx="9281055" cy="6222458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4B2A5927-4A36-47DC-BF12-54A96B456D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823682"/>
            <a:ext cx="3536576" cy="857047"/>
          </a:xfrm>
          <a:prstGeom prst="rightArrow">
            <a:avLst>
              <a:gd name="adj1" fmla="val 100000"/>
              <a:gd name="adj2" fmla="val 44189"/>
            </a:avLst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87" y="823683"/>
            <a:ext cx="9020798" cy="5074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62970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610" y="655093"/>
            <a:ext cx="11027390" cy="6202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4883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871" y="408427"/>
            <a:ext cx="10372299" cy="6449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31540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134" y="682389"/>
            <a:ext cx="10978866" cy="6175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64580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347" y="641445"/>
            <a:ext cx="11051653" cy="6216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76081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871" y="668740"/>
            <a:ext cx="11003129" cy="6189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4757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347" y="641445"/>
            <a:ext cx="11051653" cy="6216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1988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540" y="652818"/>
            <a:ext cx="10837333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1796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357" y="627798"/>
            <a:ext cx="10881813" cy="6121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8000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185" y="736979"/>
            <a:ext cx="10881815" cy="6121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33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149" y="586855"/>
            <a:ext cx="10906077" cy="6134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6622452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310</TotalTime>
  <Words>73</Words>
  <Application>Microsoft Office PowerPoint</Application>
  <PresentationFormat>Widescreen</PresentationFormat>
  <Paragraphs>9</Paragraphs>
  <Slides>44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44</vt:i4>
      </vt:variant>
    </vt:vector>
  </HeadingPairs>
  <TitlesOfParts>
    <vt:vector size="50" baseType="lpstr">
      <vt:lpstr>Arial</vt:lpstr>
      <vt:lpstr>Arial Nova Light</vt:lpstr>
      <vt:lpstr>Century Gothic</vt:lpstr>
      <vt:lpstr>Comic Sans MS</vt:lpstr>
      <vt:lpstr>Wingdings 3</vt:lpstr>
      <vt:lpstr>Filo</vt:lpstr>
      <vt:lpstr>I.C. «G. RACIOPPI» MOLITERNO – SARCONI - SPINOSO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Perché è importante che ogni scuola sia dotata di un documento di e-policy?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I.C. «G. RACIOPPI» MOLITERNO – SARCONI - SPINOSO</dc:title>
  <dc:creator>user</dc:creator>
  <cp:lastModifiedBy>user</cp:lastModifiedBy>
  <cp:revision>38</cp:revision>
  <dcterms:created xsi:type="dcterms:W3CDTF">2019-05-10T17:06:13Z</dcterms:created>
  <dcterms:modified xsi:type="dcterms:W3CDTF">2019-05-18T14:31:12Z</dcterms:modified>
</cp:coreProperties>
</file>